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376" r:id="rId2"/>
    <p:sldId id="396" r:id="rId3"/>
    <p:sldId id="398" r:id="rId4"/>
    <p:sldId id="408" r:id="rId5"/>
    <p:sldId id="409" r:id="rId6"/>
    <p:sldId id="411" r:id="rId7"/>
    <p:sldId id="412" r:id="rId8"/>
    <p:sldId id="360" r:id="rId9"/>
    <p:sldId id="413" r:id="rId10"/>
    <p:sldId id="414" r:id="rId11"/>
    <p:sldId id="406" r:id="rId12"/>
    <p:sldId id="404" r:id="rId13"/>
    <p:sldId id="352" r:id="rId14"/>
    <p:sldId id="354" r:id="rId15"/>
  </p:sldIdLst>
  <p:sldSz cx="18288000" cy="10287000"/>
  <p:notesSz cx="7010400" cy="9296400"/>
  <p:embeddedFontLst>
    <p:embeddedFont>
      <p:font typeface="Franklin Gothic Medium Cond" panose="020B0606030402020204" pitchFamily="34" charset="0"/>
      <p:regular r:id="rId17"/>
    </p:embeddedFont>
    <p:embeddedFont>
      <p:font typeface="Segoe UI" panose="020B0502040204020203" pitchFamily="34" charset="0"/>
      <p:regular r:id="rId18"/>
      <p:bold r:id="rId19"/>
      <p:italic r:id="rId20"/>
      <p:boldItalic r:id="rId21"/>
    </p:embeddedFont>
    <p:embeddedFont>
      <p:font typeface="Trade Gothic Next Heavy" panose="020B0903040303020004" pitchFamily="34" charset="0"/>
      <p:bold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7576" autoAdjust="0"/>
  </p:normalViewPr>
  <p:slideViewPr>
    <p:cSldViewPr>
      <p:cViewPr varScale="1">
        <p:scale>
          <a:sx n="49" d="100"/>
          <a:sy n="49" d="100"/>
        </p:scale>
        <p:origin x="1022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466725"/>
          </a:xfrm>
          <a:prstGeom prst="rect">
            <a:avLst/>
          </a:prstGeom>
        </p:spPr>
        <p:txBody>
          <a:bodyPr vert="horz" lIns="91428" tIns="45714" rIns="91428" bIns="457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466725"/>
          </a:xfrm>
          <a:prstGeom prst="rect">
            <a:avLst/>
          </a:prstGeom>
        </p:spPr>
        <p:txBody>
          <a:bodyPr vert="horz" lIns="91428" tIns="45714" rIns="91428" bIns="45714" rtlCol="0"/>
          <a:lstStyle>
            <a:lvl1pPr algn="r">
              <a:defRPr sz="1200"/>
            </a:lvl1pPr>
          </a:lstStyle>
          <a:p>
            <a:fld id="{6069B20E-8CAA-4754-8094-0E4CEC5A691D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8" tIns="45714" rIns="91428" bIns="457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6"/>
            <a:ext cx="5607050" cy="3660775"/>
          </a:xfrm>
          <a:prstGeom prst="rect">
            <a:avLst/>
          </a:prstGeom>
        </p:spPr>
        <p:txBody>
          <a:bodyPr vert="horz" lIns="91428" tIns="45714" rIns="91428" bIns="457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676"/>
            <a:ext cx="3038475" cy="466725"/>
          </a:xfrm>
          <a:prstGeom prst="rect">
            <a:avLst/>
          </a:prstGeom>
        </p:spPr>
        <p:txBody>
          <a:bodyPr vert="horz" lIns="91428" tIns="45714" rIns="91428" bIns="457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8829676"/>
            <a:ext cx="3038475" cy="466725"/>
          </a:xfrm>
          <a:prstGeom prst="rect">
            <a:avLst/>
          </a:prstGeom>
        </p:spPr>
        <p:txBody>
          <a:bodyPr vert="horz" lIns="91428" tIns="45714" rIns="91428" bIns="45714" rtlCol="0" anchor="b"/>
          <a:lstStyle>
            <a:lvl1pPr algn="r">
              <a:defRPr sz="1200"/>
            </a:lvl1pPr>
          </a:lstStyle>
          <a:p>
            <a:fld id="{CD8824F3-6296-44FC-82BF-095A06892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296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717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70A69-33F2-8B03-98BF-A507FB0CD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48314C-AE51-DA39-B76C-44763E57AA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AA9952-8309-B344-56C7-25B73961F4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D07B13-B517-C1CF-1A9D-0467A681F4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118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8784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</a:pP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257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7126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63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69020-0DFF-6D84-079F-A5C306AA4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FC1D44-A1BB-1181-4FF1-CF3BB869CE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5E3A4F-8D69-70E3-62D5-5E61EC7CF9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8D0966-4610-861D-1EC3-E4E503B87C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81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5D18BC-4D76-06DC-4805-AA0C006FB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027485-D680-96FD-2D88-00235968CE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661A96-0346-57C1-60C4-B8686F2FF4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2EE2F-67D1-19FE-2067-A6A4207022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1464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728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3EF3B-AA36-9D54-518D-86CAACC19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1422F6-DFF5-256A-F918-9B356325E6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EB2F0D-1008-50CF-81E0-13EDC4A510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3E031-1899-F837-D75A-9DD42AC877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264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954A48-E59D-9CDC-3323-46F31BCB06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4B502A-BB28-3CC2-FBDD-332799FEB4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94ED10-D848-1B11-2555-6FDD7F5DB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0A651A-E302-832A-5C4F-8441996410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12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F91F1-CDCC-CA00-DB66-123486CD6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B4AB3F-BFE0-2EBB-F275-44C753F533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40722C-DF2F-449E-F5E0-EEC012CC2C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3F304-650E-F3C7-5ACF-F31496FF75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6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184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E4B2A-148A-DB68-7455-8AC261E16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A6F7B8-E2EE-B635-FB65-C76C60D4AB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F6C20F-538A-43C3-B616-85CF6EAA39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49A24-761C-3851-12D2-6C2C0BCA5C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824F3-6296-44FC-82BF-095A06892A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896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72D0B13-A1E0-96EF-B6AA-BA9961FAF2EF}"/>
              </a:ext>
            </a:extLst>
          </p:cNvPr>
          <p:cNvSpPr/>
          <p:nvPr/>
        </p:nvSpPr>
        <p:spPr>
          <a:xfrm>
            <a:off x="-76200" y="22468"/>
            <a:ext cx="18298510" cy="10287000"/>
          </a:xfrm>
          <a:prstGeom prst="rect">
            <a:avLst/>
          </a:prstGeom>
          <a:solidFill>
            <a:schemeClr val="tx1">
              <a:alpha val="6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high angle view of a construction site&#10;&#10;Description automatically generated with medium confidence">
            <a:extLst>
              <a:ext uri="{FF2B5EF4-FFF2-40B4-BE49-F238E27FC236}">
                <a16:creationId xmlns:a16="http://schemas.microsoft.com/office/drawing/2014/main" id="{7BD402A0-429C-237B-0DC9-0BC70FC646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57" b="7218"/>
          <a:stretch/>
        </p:blipFill>
        <p:spPr>
          <a:xfrm>
            <a:off x="12936" y="114300"/>
            <a:ext cx="18298510" cy="10287001"/>
          </a:xfrm>
          <a:prstGeom prst="rect">
            <a:avLst/>
          </a:prstGeom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6EA6DEEC-E1F0-F934-5071-356A5DCB9F89}"/>
              </a:ext>
            </a:extLst>
          </p:cNvPr>
          <p:cNvSpPr txBox="1"/>
          <p:nvPr/>
        </p:nvSpPr>
        <p:spPr>
          <a:xfrm>
            <a:off x="533400" y="560978"/>
            <a:ext cx="16711246" cy="9703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 dirty="0">
                <a:solidFill>
                  <a:schemeClr val="bg1"/>
                </a:solidFill>
                <a:latin typeface="Trade Gothic Next Heavy" panose="020B0903040303020004" pitchFamily="34" charset="0"/>
              </a:rPr>
              <a:t>Project 3 PRESENTATION</a:t>
            </a:r>
          </a:p>
          <a:p>
            <a:pPr algn="ctr">
              <a:lnSpc>
                <a:spcPts val="8400"/>
              </a:lnSpc>
            </a:pPr>
            <a:endParaRPr lang="en-US" sz="4000" b="1" dirty="0">
              <a:solidFill>
                <a:schemeClr val="bg1"/>
              </a:solidFill>
              <a:latin typeface="Trade Gothic Next Heavy" panose="020B0903040303020004" pitchFamily="34" charset="0"/>
            </a:endParaRPr>
          </a:p>
          <a:p>
            <a:pPr algn="ctr">
              <a:lnSpc>
                <a:spcPts val="8400"/>
              </a:lnSpc>
            </a:pPr>
            <a:r>
              <a:rPr lang="en-US" sz="6000" b="1" dirty="0">
                <a:solidFill>
                  <a:schemeClr val="bg1"/>
                </a:solidFill>
                <a:latin typeface="Trade Gothic Next Heavy" panose="020B0903040303020004" pitchFamily="34" charset="0"/>
              </a:rPr>
              <a:t>Group 4</a:t>
            </a:r>
          </a:p>
          <a:p>
            <a:pPr algn="ctr">
              <a:lnSpc>
                <a:spcPts val="8400"/>
              </a:lnSpc>
            </a:pPr>
            <a:r>
              <a:rPr lang="en-US" sz="6000" b="1" dirty="0">
                <a:solidFill>
                  <a:schemeClr val="bg1"/>
                </a:solidFill>
                <a:latin typeface="Trade Gothic Next Heavy" panose="020B0903040303020004" pitchFamily="34" charset="0"/>
              </a:rPr>
              <a:t>Aaron Albers</a:t>
            </a:r>
          </a:p>
          <a:p>
            <a:pPr algn="ctr">
              <a:lnSpc>
                <a:spcPts val="8400"/>
              </a:lnSpc>
            </a:pPr>
            <a:r>
              <a:rPr lang="en-US" sz="6000" b="1" dirty="0">
                <a:solidFill>
                  <a:schemeClr val="bg1"/>
                </a:solidFill>
                <a:latin typeface="Trade Gothic Next Heavy" panose="020B0903040303020004" pitchFamily="34" charset="0"/>
              </a:rPr>
              <a:t>Jackie Schuler</a:t>
            </a:r>
          </a:p>
          <a:p>
            <a:pPr algn="ctr">
              <a:lnSpc>
                <a:spcPts val="8400"/>
              </a:lnSpc>
            </a:pPr>
            <a:r>
              <a:rPr lang="en-US" sz="6000" b="1" dirty="0">
                <a:solidFill>
                  <a:schemeClr val="bg1"/>
                </a:solidFill>
                <a:latin typeface="Trade Gothic Next Heavy" panose="020B0903040303020004" pitchFamily="34" charset="0"/>
              </a:rPr>
              <a:t>Jon Haas</a:t>
            </a:r>
          </a:p>
          <a:p>
            <a:pPr algn="ctr">
              <a:lnSpc>
                <a:spcPts val="8400"/>
              </a:lnSpc>
            </a:pPr>
            <a:endParaRPr lang="en-US" sz="6000" b="1" dirty="0">
              <a:solidFill>
                <a:schemeClr val="bg1"/>
              </a:solidFill>
              <a:latin typeface="Trade Gothic Next Heavy" panose="020B0903040303020004" pitchFamily="34" charset="0"/>
            </a:endParaRPr>
          </a:p>
          <a:p>
            <a:pPr algn="ctr">
              <a:lnSpc>
                <a:spcPts val="8400"/>
              </a:lnSpc>
            </a:pPr>
            <a:r>
              <a:rPr lang="en-US" sz="6000" b="1" dirty="0">
                <a:solidFill>
                  <a:schemeClr val="bg1"/>
                </a:solidFill>
                <a:latin typeface="Trade Gothic Next Heavy" panose="020B0903040303020004" pitchFamily="34" charset="0"/>
              </a:rPr>
              <a:t>Structural Steel Fabrication DB</a:t>
            </a:r>
          </a:p>
          <a:p>
            <a:pPr algn="ctr">
              <a:lnSpc>
                <a:spcPts val="8400"/>
              </a:lnSpc>
            </a:pPr>
            <a:endParaRPr lang="en-US" sz="9000" b="1" dirty="0">
              <a:solidFill>
                <a:srgbClr val="FFFFFF"/>
              </a:solidFill>
              <a:latin typeface="Trade Gothic Next Heavy" panose="020B0903040303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124449-7C7E-6CFA-478C-3E8D99FBF9E9}"/>
              </a:ext>
            </a:extLst>
          </p:cNvPr>
          <p:cNvSpPr txBox="1"/>
          <p:nvPr/>
        </p:nvSpPr>
        <p:spPr>
          <a:xfrm>
            <a:off x="3657601" y="9270109"/>
            <a:ext cx="103001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3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University of Kansas – Data Analytics Boot Camp </a:t>
            </a:r>
          </a:p>
          <a:p>
            <a:endParaRPr lang="en-US" sz="2400" dirty="0">
              <a:latin typeface="Franklin Gothic Medium Cond" panose="020B0606030402020204" pitchFamily="34" charset="0"/>
            </a:endParaRPr>
          </a:p>
        </p:txBody>
      </p:sp>
      <p:pic>
        <p:nvPicPr>
          <p:cNvPr id="8" name="Picture 12" descr="Kansas Jayhawks Logo and symbol, meaning, history, PNG, brand">
            <a:extLst>
              <a:ext uri="{FF2B5EF4-FFF2-40B4-BE49-F238E27FC236}">
                <a16:creationId xmlns:a16="http://schemas.microsoft.com/office/drawing/2014/main" id="{8F698C59-72AD-5D4B-04CD-46033CE65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6317" y="7962900"/>
            <a:ext cx="3386666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Kansas Jayhawks Logo and symbol, meaning, history, PNG, brand">
            <a:extLst>
              <a:ext uri="{FF2B5EF4-FFF2-40B4-BE49-F238E27FC236}">
                <a16:creationId xmlns:a16="http://schemas.microsoft.com/office/drawing/2014/main" id="{AFC521DF-85ED-0CAC-E23B-4A35F2B34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99" y="7969738"/>
            <a:ext cx="3386666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9063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0B56FC-B8AB-99D3-540F-BF81018D2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8">
            <a:extLst>
              <a:ext uri="{FF2B5EF4-FFF2-40B4-BE49-F238E27FC236}">
                <a16:creationId xmlns:a16="http://schemas.microsoft.com/office/drawing/2014/main" id="{0BB51E3B-BEC1-CC4A-ACC1-00277BEBDEDB}"/>
              </a:ext>
            </a:extLst>
          </p:cNvPr>
          <p:cNvSpPr txBox="1"/>
          <p:nvPr/>
        </p:nvSpPr>
        <p:spPr>
          <a:xfrm>
            <a:off x="0" y="713482"/>
            <a:ext cx="18288000" cy="9746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54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Hypothesis / Solution: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F42ED3-A72B-4433-E590-DF38379BDC0C}"/>
              </a:ext>
            </a:extLst>
          </p:cNvPr>
          <p:cNvSpPr/>
          <p:nvPr/>
        </p:nvSpPr>
        <p:spPr>
          <a:xfrm>
            <a:off x="12192" y="8801100"/>
            <a:ext cx="18275808" cy="1485900"/>
          </a:xfrm>
          <a:prstGeom prst="rect">
            <a:avLst/>
          </a:prstGeom>
          <a:solidFill>
            <a:srgbClr val="6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E980F4-E29D-1B39-E034-64BD633C3EDA}"/>
              </a:ext>
            </a:extLst>
          </p:cNvPr>
          <p:cNvSpPr txBox="1"/>
          <p:nvPr/>
        </p:nvSpPr>
        <p:spPr>
          <a:xfrm>
            <a:off x="1143000" y="2247900"/>
            <a:ext cx="16002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Thru data analysis we can systematically identify relationships between the material and labor  take-offs in the Manual Estimate  and associate them with part numbers within the </a:t>
            </a:r>
            <a:r>
              <a:rPr lang="en-US" sz="3600" b="1" dirty="0" err="1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Estimodel</a:t>
            </a:r>
            <a:r>
              <a:rPr lang="en-US" sz="3600" b="1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 and production.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b="1" dirty="0">
              <a:solidFill>
                <a:srgbClr val="1E1E1E"/>
              </a:solidFill>
              <a:latin typeface="Franklin Gothic Medium Cond" panose="020B0606030402020204" pitchFamily="34" charset="0"/>
              <a:cs typeface="Segoe UI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The Project was a huge success in completing the first step in HME’s Continuous Improvement Process to systematically validate the accuracy of the Manual Estimating Process a production part level.</a:t>
            </a:r>
          </a:p>
          <a:p>
            <a:endParaRPr lang="en-US" sz="3600" b="1" dirty="0">
              <a:solidFill>
                <a:srgbClr val="1E1E1E"/>
              </a:solidFill>
              <a:latin typeface="Franklin Gothic Medium Cond" panose="020B060603040202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698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668537CC-1B2A-DB33-3497-A0C2B33C2E81}"/>
              </a:ext>
            </a:extLst>
          </p:cNvPr>
          <p:cNvSpPr txBox="1"/>
          <p:nvPr/>
        </p:nvSpPr>
        <p:spPr>
          <a:xfrm>
            <a:off x="121791" y="3318892"/>
            <a:ext cx="1910072" cy="4070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800" dirty="0">
                <a:solidFill>
                  <a:schemeClr val="bg1"/>
                </a:solidFill>
                <a:latin typeface="Proxima Nova ExCn Black" panose="02000506030000020004" pitchFamily="50" charset="0"/>
                <a:cs typeface="Segoe UI" panose="020B0502040204020203" pitchFamily="34" charset="0"/>
              </a:rPr>
              <a:t>ESTIATING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2042EAB-4A0F-84EE-B7CA-70DAB8A35510}"/>
              </a:ext>
            </a:extLst>
          </p:cNvPr>
          <p:cNvSpPr/>
          <p:nvPr/>
        </p:nvSpPr>
        <p:spPr>
          <a:xfrm>
            <a:off x="0" y="419100"/>
            <a:ext cx="18288000" cy="103560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8">
            <a:extLst>
              <a:ext uri="{FF2B5EF4-FFF2-40B4-BE49-F238E27FC236}">
                <a16:creationId xmlns:a16="http://schemas.microsoft.com/office/drawing/2014/main" id="{B2AA04F8-2950-E736-ECEE-5D2D23343034}"/>
              </a:ext>
            </a:extLst>
          </p:cNvPr>
          <p:cNvSpPr txBox="1"/>
          <p:nvPr/>
        </p:nvSpPr>
        <p:spPr>
          <a:xfrm>
            <a:off x="-88392" y="4686300"/>
            <a:ext cx="18376392" cy="32316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 dirty="0">
                <a:solidFill>
                  <a:schemeClr val="bg1"/>
                </a:solidFill>
                <a:latin typeface="Trade Gothic Next Heavy" panose="020B0903040303020004" pitchFamily="34" charset="0"/>
              </a:rPr>
              <a:t>KEYS TO CONTINUED SUCCESS MOVING FORWARD WITH THE NEXT PHASE OF THIS PROJECT</a:t>
            </a:r>
          </a:p>
        </p:txBody>
      </p:sp>
    </p:spTree>
    <p:extLst>
      <p:ext uri="{BB962C8B-B14F-4D97-AF65-F5344CB8AC3E}">
        <p14:creationId xmlns:p14="http://schemas.microsoft.com/office/powerpoint/2010/main" val="2590564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in a kayak on a river&#10;&#10;Description automatically generated">
            <a:extLst>
              <a:ext uri="{FF2B5EF4-FFF2-40B4-BE49-F238E27FC236}">
                <a16:creationId xmlns:a16="http://schemas.microsoft.com/office/drawing/2014/main" id="{09E5F293-5D9F-BA54-619C-A6A39BB52B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28"/>
          <a:stretch/>
        </p:blipFill>
        <p:spPr>
          <a:xfrm>
            <a:off x="1" y="3162300"/>
            <a:ext cx="18272496" cy="7124700"/>
          </a:xfrm>
          <a:prstGeom prst="rect">
            <a:avLst/>
          </a:prstGeom>
        </p:spPr>
      </p:pic>
      <p:sp>
        <p:nvSpPr>
          <p:cNvPr id="3" name="TextBox 38">
            <a:extLst>
              <a:ext uri="{FF2B5EF4-FFF2-40B4-BE49-F238E27FC236}">
                <a16:creationId xmlns:a16="http://schemas.microsoft.com/office/drawing/2014/main" id="{2A730D44-21BD-A2D0-25F3-1DD87CC27D2C}"/>
              </a:ext>
            </a:extLst>
          </p:cNvPr>
          <p:cNvSpPr txBox="1"/>
          <p:nvPr/>
        </p:nvSpPr>
        <p:spPr>
          <a:xfrm>
            <a:off x="0" y="561082"/>
            <a:ext cx="18288000" cy="20704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BE WILLING TO EBB AND FLOW </a:t>
            </a:r>
          </a:p>
          <a:p>
            <a:pPr algn="ctr">
              <a:lnSpc>
                <a:spcPts val="8400"/>
              </a:lnSpc>
            </a:pPr>
            <a:r>
              <a:rPr lang="en-US" sz="6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WITH THE INFORMATION THE DATA GIVES 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2A596B-FCF8-C696-3C44-8F112A0E0125}"/>
              </a:ext>
            </a:extLst>
          </p:cNvPr>
          <p:cNvSpPr/>
          <p:nvPr/>
        </p:nvSpPr>
        <p:spPr>
          <a:xfrm>
            <a:off x="-3310" y="8801100"/>
            <a:ext cx="18272495" cy="1485900"/>
          </a:xfrm>
          <a:prstGeom prst="rect">
            <a:avLst/>
          </a:prstGeom>
          <a:solidFill>
            <a:srgbClr val="6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41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ontinuous Improvement – Oranjutanj House">
            <a:extLst>
              <a:ext uri="{FF2B5EF4-FFF2-40B4-BE49-F238E27FC236}">
                <a16:creationId xmlns:a16="http://schemas.microsoft.com/office/drawing/2014/main" id="{BE6DCCA9-9230-403F-AD04-A24CC00A4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52800" y="1420118"/>
            <a:ext cx="12018345" cy="703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38">
            <a:extLst>
              <a:ext uri="{FF2B5EF4-FFF2-40B4-BE49-F238E27FC236}">
                <a16:creationId xmlns:a16="http://schemas.microsoft.com/office/drawing/2014/main" id="{BF1654D0-2D5B-CF4B-131F-E37A26B76762}"/>
              </a:ext>
            </a:extLst>
          </p:cNvPr>
          <p:cNvSpPr txBox="1"/>
          <p:nvPr/>
        </p:nvSpPr>
        <p:spPr>
          <a:xfrm>
            <a:off x="-13252" y="342900"/>
            <a:ext cx="1828800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CONTINUOUS IMPROVEMENT IS KEY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E64693-5F43-3D58-C0D6-12F1570E8E2A}"/>
              </a:ext>
            </a:extLst>
          </p:cNvPr>
          <p:cNvSpPr/>
          <p:nvPr/>
        </p:nvSpPr>
        <p:spPr>
          <a:xfrm>
            <a:off x="12192" y="8801100"/>
            <a:ext cx="18275808" cy="1485900"/>
          </a:xfrm>
          <a:prstGeom prst="rect">
            <a:avLst/>
          </a:prstGeom>
          <a:solidFill>
            <a:srgbClr val="6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617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ext, indoor, green&#10;&#10;Description automatically generated">
            <a:extLst>
              <a:ext uri="{FF2B5EF4-FFF2-40B4-BE49-F238E27FC236}">
                <a16:creationId xmlns:a16="http://schemas.microsoft.com/office/drawing/2014/main" id="{28F188C8-80C2-CA83-F84C-8082DA24F1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35" b="14915"/>
          <a:stretch/>
        </p:blipFill>
        <p:spPr>
          <a:xfrm>
            <a:off x="0" y="-22197"/>
            <a:ext cx="18364200" cy="1030919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6894A7B-E9E3-9D5E-502A-AB15B38F042C}"/>
              </a:ext>
            </a:extLst>
          </p:cNvPr>
          <p:cNvSpPr/>
          <p:nvPr/>
        </p:nvSpPr>
        <p:spPr>
          <a:xfrm>
            <a:off x="-21771" y="-37076"/>
            <a:ext cx="18364200" cy="10321699"/>
          </a:xfrm>
          <a:prstGeom prst="rect">
            <a:avLst/>
          </a:prstGeom>
          <a:solidFill>
            <a:schemeClr val="tx1">
              <a:alpha val="6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88FC52-7F7E-EB6B-A12C-C7A100F899F7}"/>
              </a:ext>
            </a:extLst>
          </p:cNvPr>
          <p:cNvSpPr txBox="1"/>
          <p:nvPr/>
        </p:nvSpPr>
        <p:spPr>
          <a:xfrm>
            <a:off x="4301756" y="3619500"/>
            <a:ext cx="944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Trade Gothic Next Heavy" panose="020B0903040303020004" pitchFamily="34" charset="0"/>
              </a:rPr>
              <a:t>Thank you.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9B55A5-BAD3-BF88-6099-9351D01AE4D8}"/>
              </a:ext>
            </a:extLst>
          </p:cNvPr>
          <p:cNvSpPr txBox="1"/>
          <p:nvPr/>
        </p:nvSpPr>
        <p:spPr>
          <a:xfrm>
            <a:off x="0" y="4991100"/>
            <a:ext cx="18364200" cy="1323439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>
                <a:alpha val="69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Medium Cond" panose="020B0606030402020204" pitchFamily="34" charset="0"/>
              </a:rPr>
              <a:t>BE &gt; YESTERDAY</a:t>
            </a:r>
          </a:p>
        </p:txBody>
      </p:sp>
    </p:spTree>
    <p:extLst>
      <p:ext uri="{BB962C8B-B14F-4D97-AF65-F5344CB8AC3E}">
        <p14:creationId xmlns:p14="http://schemas.microsoft.com/office/powerpoint/2010/main" val="921527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F799E-D370-6CA4-1FF7-862B1386F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13E2AEF-C7C3-E3F1-C4A3-68457CD124FA}"/>
              </a:ext>
            </a:extLst>
          </p:cNvPr>
          <p:cNvSpPr/>
          <p:nvPr/>
        </p:nvSpPr>
        <p:spPr>
          <a:xfrm>
            <a:off x="0" y="8801100"/>
            <a:ext cx="18288000" cy="1485900"/>
          </a:xfrm>
          <a:prstGeom prst="rect">
            <a:avLst/>
          </a:prstGeom>
          <a:solidFill>
            <a:srgbClr val="6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931DB8-4CCC-97E4-CAB8-221CB6DDA761}"/>
              </a:ext>
            </a:extLst>
          </p:cNvPr>
          <p:cNvSpPr txBox="1"/>
          <p:nvPr/>
        </p:nvSpPr>
        <p:spPr>
          <a:xfrm>
            <a:off x="914400" y="2552700"/>
            <a:ext cx="14318830" cy="70173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b="1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Analysis of Data Output from Estimating Software:</a:t>
            </a:r>
          </a:p>
          <a:p>
            <a:endParaRPr lang="en-US" sz="4400" b="1" dirty="0">
              <a:solidFill>
                <a:srgbClr val="1E1E1E"/>
              </a:solidFill>
              <a:latin typeface="Franklin Gothic Medium Cond" panose="020B0606030402020204" pitchFamily="34" charset="0"/>
              <a:cs typeface="Segoe UI" panose="020B0502040204020203" pitchFamily="34" charset="0"/>
            </a:endParaRPr>
          </a:p>
          <a:p>
            <a:r>
              <a:rPr lang="en-US" sz="4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businesses which rely on winning bids to secure projects, analyzing estimating data from past and current projects can:</a:t>
            </a:r>
          </a:p>
          <a:p>
            <a:endParaRPr lang="en-US" sz="4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Improve win percentages on future bids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Significantly improve the accuracy of estimates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Improve </a:t>
            </a:r>
            <a:r>
              <a:rPr lang="en-US" sz="40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Profitabality</a:t>
            </a:r>
            <a:endParaRPr lang="en-US" sz="4000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Target jobs which best fit production schedules</a:t>
            </a:r>
          </a:p>
          <a:p>
            <a:endParaRPr lang="en-US" sz="4400" b="1" dirty="0">
              <a:solidFill>
                <a:srgbClr val="1E1E1E"/>
              </a:solidFill>
              <a:latin typeface="Franklin Gothic Medium Cond" panose="020B0606030402020204" pitchFamily="34" charset="0"/>
              <a:cs typeface="Segoe UI" panose="020B0502040204020203" pitchFamily="34" charset="0"/>
            </a:endParaRPr>
          </a:p>
          <a:p>
            <a:endParaRPr lang="en-US" sz="4400" b="1" dirty="0">
              <a:solidFill>
                <a:srgbClr val="1E1E1E"/>
              </a:solidFill>
              <a:latin typeface="Franklin Gothic Medium Cond" panose="020B0606030402020204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38">
            <a:extLst>
              <a:ext uri="{FF2B5EF4-FFF2-40B4-BE49-F238E27FC236}">
                <a16:creationId xmlns:a16="http://schemas.microsoft.com/office/drawing/2014/main" id="{D3ECFA35-8217-A68F-A10A-83E2235C486C}"/>
              </a:ext>
            </a:extLst>
          </p:cNvPr>
          <p:cNvSpPr txBox="1"/>
          <p:nvPr/>
        </p:nvSpPr>
        <p:spPr>
          <a:xfrm>
            <a:off x="838200" y="843578"/>
            <a:ext cx="1668780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Project Description &amp; Motivation:  Why?</a:t>
            </a:r>
          </a:p>
        </p:txBody>
      </p:sp>
    </p:spTree>
    <p:extLst>
      <p:ext uri="{BB962C8B-B14F-4D97-AF65-F5344CB8AC3E}">
        <p14:creationId xmlns:p14="http://schemas.microsoft.com/office/powerpoint/2010/main" val="1685529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F87A1-75A4-8ABE-5356-22F83F0FFB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0A45420-0C1C-9D82-97DC-7BC7BCB4B116}"/>
              </a:ext>
            </a:extLst>
          </p:cNvPr>
          <p:cNvSpPr/>
          <p:nvPr/>
        </p:nvSpPr>
        <p:spPr>
          <a:xfrm>
            <a:off x="-88392" y="9144697"/>
            <a:ext cx="18364200" cy="1485900"/>
          </a:xfrm>
          <a:prstGeom prst="rect">
            <a:avLst/>
          </a:prstGeom>
          <a:solidFill>
            <a:srgbClr val="6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A4ABA-B5C1-F78D-BEB1-C1C09F5433FD}"/>
              </a:ext>
            </a:extLst>
          </p:cNvPr>
          <p:cNvSpPr txBox="1"/>
          <p:nvPr/>
        </p:nvSpPr>
        <p:spPr>
          <a:xfrm>
            <a:off x="838200" y="2404390"/>
            <a:ext cx="15842830" cy="66479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1.  Common Estimate Tables:  These tables are common to all estimates.</a:t>
            </a:r>
          </a:p>
          <a:p>
            <a:endParaRPr lang="en-US" sz="36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Shapes:  The shapes data base defines the material shape.  I.E. Angle, Channel, Beam, Pipe, Tubing, etc. </a:t>
            </a:r>
          </a:p>
          <a:p>
            <a:endParaRPr lang="en-US" sz="3600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Sizes:  The Shapes data defines the size of each shape. I.E. An Angle Could be a 4x4x1/4, meaning each leg of the angle is 4” wide and ¼” thick.</a:t>
            </a:r>
          </a:p>
          <a:p>
            <a:pPr marL="742950" indent="-742950">
              <a:buAutoNum type="arabicPeriod" startAt="2"/>
            </a:pPr>
            <a:endParaRPr lang="en-US" sz="3600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Grade:  The Grade data base contains the types of grades for all material shapes and sizes used within the estimate.  I.E. strength, ductility, chemical makeup, etc.</a:t>
            </a:r>
          </a:p>
        </p:txBody>
      </p:sp>
      <p:sp>
        <p:nvSpPr>
          <p:cNvPr id="3" name="TextBox 38">
            <a:extLst>
              <a:ext uri="{FF2B5EF4-FFF2-40B4-BE49-F238E27FC236}">
                <a16:creationId xmlns:a16="http://schemas.microsoft.com/office/drawing/2014/main" id="{FDECBFD6-1FD2-E78C-9BBD-64395EE3F3CD}"/>
              </a:ext>
            </a:extLst>
          </p:cNvPr>
          <p:cNvSpPr txBox="1"/>
          <p:nvPr/>
        </p:nvSpPr>
        <p:spPr>
          <a:xfrm>
            <a:off x="921170" y="952500"/>
            <a:ext cx="13162802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Top 3 Datasets Being </a:t>
            </a:r>
            <a:r>
              <a:rPr lang="en-US" sz="6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Pursued</a:t>
            </a: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650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51DC8B-09FB-301B-C37F-25890A072013}"/>
              </a:ext>
            </a:extLst>
          </p:cNvPr>
          <p:cNvSpPr txBox="1"/>
          <p:nvPr/>
        </p:nvSpPr>
        <p:spPr>
          <a:xfrm>
            <a:off x="921170" y="3009900"/>
            <a:ext cx="155448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36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Laborgroups</a:t>
            </a:r>
            <a:r>
              <a:rPr lang="en-US" sz="36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 The </a:t>
            </a:r>
            <a:r>
              <a:rPr lang="en-US" sz="36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laborgroups</a:t>
            </a:r>
            <a:r>
              <a:rPr lang="en-US" sz="36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 defined the types of labor:  I.E. Material handling, Sawing, Drilling, Welding, Painting, etc.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36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Laborrates</a:t>
            </a:r>
            <a:r>
              <a:rPr lang="en-US" sz="36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 The </a:t>
            </a:r>
            <a:r>
              <a:rPr lang="en-US" sz="36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Laborrates</a:t>
            </a:r>
            <a:r>
              <a:rPr lang="en-US" sz="36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 defines the cost for each labor group.  I.E. Sawing $125/</a:t>
            </a:r>
            <a:r>
              <a:rPr lang="en-US" sz="36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hr</a:t>
            </a:r>
            <a:r>
              <a:rPr lang="en-US" sz="36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Welding $80/</a:t>
            </a:r>
            <a:r>
              <a:rPr lang="en-US" sz="36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hr</a:t>
            </a:r>
            <a:r>
              <a:rPr lang="en-US" sz="36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Painting $75/</a:t>
            </a:r>
            <a:r>
              <a:rPr lang="en-US" sz="36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hr</a:t>
            </a:r>
            <a:r>
              <a:rPr lang="en-US" sz="36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etc.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9E2F86-EE5A-1A27-4591-E4E89E91E605}"/>
              </a:ext>
            </a:extLst>
          </p:cNvPr>
          <p:cNvSpPr/>
          <p:nvPr/>
        </p:nvSpPr>
        <p:spPr>
          <a:xfrm>
            <a:off x="-38100" y="8782538"/>
            <a:ext cx="18364200" cy="1485900"/>
          </a:xfrm>
          <a:prstGeom prst="rect">
            <a:avLst/>
          </a:prstGeom>
          <a:solidFill>
            <a:srgbClr val="6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38">
            <a:extLst>
              <a:ext uri="{FF2B5EF4-FFF2-40B4-BE49-F238E27FC236}">
                <a16:creationId xmlns:a16="http://schemas.microsoft.com/office/drawing/2014/main" id="{94F4E99A-04B4-D3C5-A60B-25E1A3036CF9}"/>
              </a:ext>
            </a:extLst>
          </p:cNvPr>
          <p:cNvSpPr txBox="1"/>
          <p:nvPr/>
        </p:nvSpPr>
        <p:spPr>
          <a:xfrm>
            <a:off x="921170" y="952500"/>
            <a:ext cx="1591903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Top 3 Datasets Being </a:t>
            </a:r>
            <a:r>
              <a:rPr lang="en-US" sz="6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Pursued (continued)</a:t>
            </a: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52130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8FBB1C-2B4D-9CA2-689D-BA8024088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2C799B1-1A0B-3719-279B-9EEBEE6170B9}"/>
              </a:ext>
            </a:extLst>
          </p:cNvPr>
          <p:cNvSpPr/>
          <p:nvPr/>
        </p:nvSpPr>
        <p:spPr>
          <a:xfrm>
            <a:off x="-38100" y="9105900"/>
            <a:ext cx="18364200" cy="1162538"/>
          </a:xfrm>
          <a:prstGeom prst="rect">
            <a:avLst/>
          </a:prstGeom>
          <a:solidFill>
            <a:srgbClr val="6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38">
            <a:extLst>
              <a:ext uri="{FF2B5EF4-FFF2-40B4-BE49-F238E27FC236}">
                <a16:creationId xmlns:a16="http://schemas.microsoft.com/office/drawing/2014/main" id="{53A13435-B4D9-CBD2-9678-67A536731FFE}"/>
              </a:ext>
            </a:extLst>
          </p:cNvPr>
          <p:cNvSpPr txBox="1"/>
          <p:nvPr/>
        </p:nvSpPr>
        <p:spPr>
          <a:xfrm>
            <a:off x="609600" y="664053"/>
            <a:ext cx="16163261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Top 3 Datasets Being </a:t>
            </a:r>
            <a:r>
              <a:rPr lang="en-US" sz="6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Pursued (continued)</a:t>
            </a: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0F3C68-902C-0139-4AFB-B4D3420C1F35}"/>
              </a:ext>
            </a:extLst>
          </p:cNvPr>
          <p:cNvSpPr txBox="1"/>
          <p:nvPr/>
        </p:nvSpPr>
        <p:spPr>
          <a:xfrm>
            <a:off x="914400" y="1765694"/>
            <a:ext cx="16459200" cy="76328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2.  Manual Estimate Tables:  These tables are generated from each individual manual estimate.  A manual estimate is typically completed by an estimator based off of customer supplied drawings.</a:t>
            </a:r>
          </a:p>
          <a:p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0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Estimateitems</a:t>
            </a: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 Defines the particular material selected for each part in the estimate.  I.E.  A job has a Column, the column is to be made out of a material shape, size, and grade at a specified length. </a:t>
            </a:r>
          </a:p>
          <a:p>
            <a:endParaRPr lang="en-US" sz="3000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0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EstimateItemlaborgroups</a:t>
            </a: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 Each </a:t>
            </a:r>
            <a:r>
              <a:rPr lang="en-US" sz="30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Estimateitem</a:t>
            </a: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has labor hours applied to it from each labor group.  I.E.  The column above has .5 hours of sawing applied, 1 hour of welding applied, and .75 hours of painting applied, etc.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Estimate:  The estimate data provides information identifying the estimate such as jobname, estimate #, customer, etc..  The estimate data also provides a summary of all of the estimate items, including material weight, number of pieces, and summary of total labor hours and cost.</a:t>
            </a:r>
          </a:p>
        </p:txBody>
      </p:sp>
    </p:spTree>
    <p:extLst>
      <p:ext uri="{BB962C8B-B14F-4D97-AF65-F5344CB8AC3E}">
        <p14:creationId xmlns:p14="http://schemas.microsoft.com/office/powerpoint/2010/main" val="2187570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FD736-B85C-D551-19E1-D51FC007C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8E99577-DEBF-6AD7-0B69-1EA0F5AA76B5}"/>
              </a:ext>
            </a:extLst>
          </p:cNvPr>
          <p:cNvSpPr/>
          <p:nvPr/>
        </p:nvSpPr>
        <p:spPr>
          <a:xfrm>
            <a:off x="-38100" y="9105900"/>
            <a:ext cx="18364200" cy="1162538"/>
          </a:xfrm>
          <a:prstGeom prst="rect">
            <a:avLst/>
          </a:prstGeom>
          <a:solidFill>
            <a:srgbClr val="6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38">
            <a:extLst>
              <a:ext uri="{FF2B5EF4-FFF2-40B4-BE49-F238E27FC236}">
                <a16:creationId xmlns:a16="http://schemas.microsoft.com/office/drawing/2014/main" id="{31B444BA-0293-B51B-8303-25404F821BBF}"/>
              </a:ext>
            </a:extLst>
          </p:cNvPr>
          <p:cNvSpPr txBox="1"/>
          <p:nvPr/>
        </p:nvSpPr>
        <p:spPr>
          <a:xfrm>
            <a:off x="609600" y="664053"/>
            <a:ext cx="16163261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Top 3 Datasets Being </a:t>
            </a:r>
            <a:r>
              <a:rPr lang="en-US" sz="6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Pursued (continued)</a:t>
            </a: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E3FA9-496D-08EF-2853-19F2AACEBDCA}"/>
              </a:ext>
            </a:extLst>
          </p:cNvPr>
          <p:cNvSpPr txBox="1"/>
          <p:nvPr/>
        </p:nvSpPr>
        <p:spPr>
          <a:xfrm>
            <a:off x="914400" y="1765694"/>
            <a:ext cx="16459200" cy="92332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buAutoNum type="arabicPeriod" startAt="3"/>
            </a:pPr>
            <a:r>
              <a:rPr lang="en-US" sz="3000" b="1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Estimodel</a:t>
            </a: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Tables:  These tables are generated from each individually detailed and engineered computer model of won projects.  </a:t>
            </a:r>
          </a:p>
          <a:p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 </a:t>
            </a:r>
            <a:r>
              <a:rPr lang="en-US" sz="3000" b="1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Estimodel</a:t>
            </a: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is typically generated for awarded jobs based off of production models.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The </a:t>
            </a:r>
            <a:r>
              <a:rPr lang="en-US" sz="30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Estimodel</a:t>
            </a: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is automatically generated based off of the same parameters setup in the Manual Estimate.  However,: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US" sz="30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Estimodel</a:t>
            </a: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is generated automatically by computer.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US" sz="3000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Estimodel</a:t>
            </a: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is usually much more accurate.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Does not conservatively over estimate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Does not miss or overlook items.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Identifies part numbers for each unique item which can be aligned with production part numbers.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 be used by Purchasing for very accurate nesting and procurement of materials in exact shapes, sizes, grades and lengths required for production. 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 be used to generate accurate sequential production schedules.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828800" lvl="3" indent="-457200">
              <a:buFont typeface="Arial" panose="020B0604020202020204" pitchFamily="34" charset="0"/>
              <a:buChar char="•"/>
            </a:pPr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79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48FF5-B186-003D-7F3B-3AB4B91F1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5C8DAB-420D-7935-6273-654D7D215225}"/>
              </a:ext>
            </a:extLst>
          </p:cNvPr>
          <p:cNvSpPr/>
          <p:nvPr/>
        </p:nvSpPr>
        <p:spPr>
          <a:xfrm>
            <a:off x="-38100" y="9105900"/>
            <a:ext cx="18364200" cy="1162538"/>
          </a:xfrm>
          <a:prstGeom prst="rect">
            <a:avLst/>
          </a:prstGeom>
          <a:solidFill>
            <a:srgbClr val="6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38">
            <a:extLst>
              <a:ext uri="{FF2B5EF4-FFF2-40B4-BE49-F238E27FC236}">
                <a16:creationId xmlns:a16="http://schemas.microsoft.com/office/drawing/2014/main" id="{8C62821B-2A35-D702-6822-1E40527237EF}"/>
              </a:ext>
            </a:extLst>
          </p:cNvPr>
          <p:cNvSpPr txBox="1"/>
          <p:nvPr/>
        </p:nvSpPr>
        <p:spPr>
          <a:xfrm>
            <a:off x="609600" y="664053"/>
            <a:ext cx="16163261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Top 3 Datasets Being </a:t>
            </a:r>
            <a:r>
              <a:rPr lang="en-US" sz="6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Pursued (continued)</a:t>
            </a: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E27A91-E7E4-8C01-3404-0A9ADA328539}"/>
              </a:ext>
            </a:extLst>
          </p:cNvPr>
          <p:cNvSpPr txBox="1"/>
          <p:nvPr/>
        </p:nvSpPr>
        <p:spPr>
          <a:xfrm>
            <a:off x="914400" y="1765694"/>
            <a:ext cx="16459200" cy="80021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tables used for the </a:t>
            </a:r>
            <a:r>
              <a:rPr lang="en-US" sz="3000" b="1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Estimodel</a:t>
            </a: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believed to be the exact tables used for the manual estimates, however we have not verified.</a:t>
            </a:r>
          </a:p>
          <a:p>
            <a:pPr marL="1428750" lvl="2" indent="-51435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From examination of the </a:t>
            </a:r>
            <a:r>
              <a:rPr lang="en-US" sz="3000" b="1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Estimodel</a:t>
            </a: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data, it is apparent much more data is generated by the </a:t>
            </a:r>
            <a:r>
              <a:rPr lang="en-US" sz="3000" b="1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Estimodel</a:t>
            </a: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1428750" lvl="2" indent="-51435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Very important production information is identified:</a:t>
            </a:r>
          </a:p>
          <a:p>
            <a:pPr marL="1885950" lvl="3" indent="-51435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Main part numbers – identify each part to be shipped to jobsite</a:t>
            </a:r>
          </a:p>
          <a:p>
            <a:pPr marL="1885950" lvl="3" indent="-51435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Small part numbers – small parts attached to main parts.</a:t>
            </a:r>
          </a:p>
          <a:p>
            <a:pPr marL="1885950" lvl="3" indent="-514350">
              <a:buFont typeface="Arial" panose="020B0604020202020204" pitchFamily="34" charset="0"/>
              <a:buChar char="•"/>
            </a:pPr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3"/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885950" lvl="3" indent="-514350">
              <a:buFont typeface="Arial" panose="020B0604020202020204" pitchFamily="34" charset="0"/>
              <a:buChar char="•"/>
            </a:pPr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this project, we did not examine the </a:t>
            </a:r>
            <a:r>
              <a:rPr lang="en-US" sz="4000" b="1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Estimodel</a:t>
            </a:r>
            <a:r>
              <a:rPr lang="en-US" sz="4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data:</a:t>
            </a:r>
          </a:p>
          <a:p>
            <a:pPr lvl="1"/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 believe Data Engineering should follow </a:t>
            </a:r>
            <a:r>
              <a:rPr lang="en-US" sz="3000" b="1" dirty="0" err="1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fundelmental</a:t>
            </a:r>
            <a:r>
              <a:rPr lang="en-US" sz="3000" b="1" dirty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sound engineering practices.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3000" b="1" dirty="0">
              <a:solidFill>
                <a:srgbClr val="1E1E1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8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388377C-0DD5-48B0-A751-E7D0AD344C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84" b="26238"/>
          <a:stretch/>
        </p:blipFill>
        <p:spPr bwMode="auto">
          <a:xfrm>
            <a:off x="0" y="2439811"/>
            <a:ext cx="18288000" cy="620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38">
            <a:extLst>
              <a:ext uri="{FF2B5EF4-FFF2-40B4-BE49-F238E27FC236}">
                <a16:creationId xmlns:a16="http://schemas.microsoft.com/office/drawing/2014/main" id="{55E9C6AC-48CA-CCD3-2141-6DAA70001432}"/>
              </a:ext>
            </a:extLst>
          </p:cNvPr>
          <p:cNvSpPr txBox="1"/>
          <p:nvPr/>
        </p:nvSpPr>
        <p:spPr>
          <a:xfrm>
            <a:off x="0" y="713482"/>
            <a:ext cx="1828800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FOCUS ON THE WEAKEST LINK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06D8A4-C149-AE61-A592-11BAAB891780}"/>
              </a:ext>
            </a:extLst>
          </p:cNvPr>
          <p:cNvSpPr/>
          <p:nvPr/>
        </p:nvSpPr>
        <p:spPr>
          <a:xfrm>
            <a:off x="12192" y="8801100"/>
            <a:ext cx="18275808" cy="1485900"/>
          </a:xfrm>
          <a:prstGeom prst="rect">
            <a:avLst/>
          </a:prstGeom>
          <a:solidFill>
            <a:srgbClr val="6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693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21F53-73A6-58A9-97F1-111FE94DD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8">
            <a:extLst>
              <a:ext uri="{FF2B5EF4-FFF2-40B4-BE49-F238E27FC236}">
                <a16:creationId xmlns:a16="http://schemas.microsoft.com/office/drawing/2014/main" id="{F8DBDC5E-04B5-C7CA-7B88-3C987B9FDA61}"/>
              </a:ext>
            </a:extLst>
          </p:cNvPr>
          <p:cNvSpPr txBox="1"/>
          <p:nvPr/>
        </p:nvSpPr>
        <p:spPr>
          <a:xfrm>
            <a:off x="0" y="713482"/>
            <a:ext cx="18288000" cy="993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dirty="0">
                <a:solidFill>
                  <a:srgbClr val="6B1B1B"/>
                </a:solidFill>
                <a:latin typeface="Trade Gothic Next Heavy" panose="020B0903040303020004" pitchFamily="34" charset="0"/>
              </a:rPr>
              <a:t>Why is the Manual Estimate data worth exploring?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29EC6C-B93E-2775-D33B-4C57638900AD}"/>
              </a:ext>
            </a:extLst>
          </p:cNvPr>
          <p:cNvSpPr/>
          <p:nvPr/>
        </p:nvSpPr>
        <p:spPr>
          <a:xfrm>
            <a:off x="12192" y="8801100"/>
            <a:ext cx="18275808" cy="1485900"/>
          </a:xfrm>
          <a:prstGeom prst="rect">
            <a:avLst/>
          </a:prstGeom>
          <a:solidFill>
            <a:srgbClr val="6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BEE640-CFA2-B8BB-2BEC-E36B03BFA05A}"/>
              </a:ext>
            </a:extLst>
          </p:cNvPr>
          <p:cNvSpPr txBox="1"/>
          <p:nvPr/>
        </p:nvSpPr>
        <p:spPr>
          <a:xfrm>
            <a:off x="1295400" y="2171700"/>
            <a:ext cx="16002000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Before we can improve the Manual Estimate process, we must be able to accurately validate it.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Currently, the only way we have to systematically validate the manual estimating process is to wait until each job is complete.  Once a job is complete,  accounting summarizes all of the materials and labor and compares it  against the estimate summaries at a macro level.  Why is this a problem: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1E1E1E"/>
              </a:solidFill>
              <a:latin typeface="Franklin Gothic Medium Cond" panose="020B0606030402020204" pitchFamily="34" charset="0"/>
              <a:cs typeface="Segoe UI" panose="020B0502040204020203" pitchFamily="34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Timeframe:  The time it takes to complete a large job maybe several years.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We and only see totals: 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Total material for each material group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Total labor for each labor group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Manual Estimates do not have part numbers: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We have no way to systematically compare manual estimates to </a:t>
            </a:r>
            <a:r>
              <a:rPr lang="en-US" sz="3000" dirty="0" err="1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estimodel</a:t>
            </a:r>
            <a:r>
              <a:rPr lang="en-US" sz="3000" dirty="0">
                <a:solidFill>
                  <a:srgbClr val="1E1E1E"/>
                </a:solidFill>
                <a:latin typeface="Franklin Gothic Medium Cond" panose="020B0606030402020204" pitchFamily="34" charset="0"/>
                <a:cs typeface="Segoe UI" panose="020B0502040204020203" pitchFamily="34" charset="0"/>
              </a:rPr>
              <a:t> and ultimately to production at a part level.</a:t>
            </a:r>
          </a:p>
          <a:p>
            <a:endParaRPr lang="en-US" sz="3600" b="1" dirty="0">
              <a:solidFill>
                <a:srgbClr val="1E1E1E"/>
              </a:solidFill>
              <a:latin typeface="Franklin Gothic Medium Cond" panose="020B060603040202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4049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10639</TotalTime>
  <Words>963</Words>
  <Application>Microsoft Office PowerPoint</Application>
  <PresentationFormat>Custom</PresentationFormat>
  <Paragraphs>102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Franklin Gothic Medium Cond</vt:lpstr>
      <vt:lpstr>Trade Gothic Next Heavy</vt:lpstr>
      <vt:lpstr>Arial</vt:lpstr>
      <vt:lpstr>Segoe UI</vt:lpstr>
      <vt:lpstr>Proxima Nova ExCn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Gray Gradient Professional Presentation</dc:title>
  <dc:creator>Yvonne Etzel</dc:creator>
  <cp:lastModifiedBy>Jon Haas, P.E.</cp:lastModifiedBy>
  <cp:revision>91</cp:revision>
  <cp:lastPrinted>2022-04-05T13:50:56Z</cp:lastPrinted>
  <dcterms:created xsi:type="dcterms:W3CDTF">2006-08-16T00:00:00Z</dcterms:created>
  <dcterms:modified xsi:type="dcterms:W3CDTF">2024-03-18T06:30:28Z</dcterms:modified>
  <dc:identifier>DAEsJIUjYuY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22d944a-d8cc-4e36-b14f-6c2b6f27949c_Enabled">
    <vt:lpwstr>true</vt:lpwstr>
  </property>
  <property fmtid="{D5CDD505-2E9C-101B-9397-08002B2CF9AE}" pid="3" name="MSIP_Label_d22d944a-d8cc-4e36-b14f-6c2b6f27949c_SetDate">
    <vt:lpwstr>2024-02-01T04:01:52Z</vt:lpwstr>
  </property>
  <property fmtid="{D5CDD505-2E9C-101B-9397-08002B2CF9AE}" pid="4" name="MSIP_Label_d22d944a-d8cc-4e36-b14f-6c2b6f27949c_Method">
    <vt:lpwstr>Standard</vt:lpwstr>
  </property>
  <property fmtid="{D5CDD505-2E9C-101B-9397-08002B2CF9AE}" pid="5" name="MSIP_Label_d22d944a-d8cc-4e36-b14f-6c2b6f27949c_Name">
    <vt:lpwstr>Unrestricted</vt:lpwstr>
  </property>
  <property fmtid="{D5CDD505-2E9C-101B-9397-08002B2CF9AE}" pid="6" name="MSIP_Label_d22d944a-d8cc-4e36-b14f-6c2b6f27949c_SiteId">
    <vt:lpwstr>dfba1724-6a6b-43c4-a69e-8975e2b470e5</vt:lpwstr>
  </property>
  <property fmtid="{D5CDD505-2E9C-101B-9397-08002B2CF9AE}" pid="7" name="MSIP_Label_d22d944a-d8cc-4e36-b14f-6c2b6f27949c_ActionId">
    <vt:lpwstr>f76766e7-59a7-4d35-8fcb-fe7eb6454648</vt:lpwstr>
  </property>
  <property fmtid="{D5CDD505-2E9C-101B-9397-08002B2CF9AE}" pid="8" name="MSIP_Label_d22d944a-d8cc-4e36-b14f-6c2b6f27949c_ContentBits">
    <vt:lpwstr>0</vt:lpwstr>
  </property>
</Properties>
</file>

<file path=docProps/thumbnail.jpeg>
</file>